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1881" r:id="rId3"/>
    <p:sldId id="1889" r:id="rId4"/>
    <p:sldId id="1884" r:id="rId5"/>
    <p:sldId id="1888" r:id="rId6"/>
    <p:sldId id="257" r:id="rId7"/>
    <p:sldId id="258" r:id="rId8"/>
    <p:sldId id="1874" r:id="rId9"/>
    <p:sldId id="1875" r:id="rId10"/>
    <p:sldId id="1872" r:id="rId11"/>
    <p:sldId id="1876" r:id="rId12"/>
    <p:sldId id="1877" r:id="rId13"/>
    <p:sldId id="1883" r:id="rId14"/>
    <p:sldId id="1882" r:id="rId15"/>
    <p:sldId id="1878" r:id="rId16"/>
    <p:sldId id="1879" r:id="rId17"/>
    <p:sldId id="1885" r:id="rId18"/>
    <p:sldId id="1886" r:id="rId19"/>
    <p:sldId id="1887" r:id="rId20"/>
    <p:sldId id="1880" r:id="rId21"/>
    <p:sldId id="259" r:id="rId22"/>
    <p:sldId id="260" r:id="rId23"/>
    <p:sldId id="187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7"/>
    <p:restoredTop sz="94694"/>
  </p:normalViewPr>
  <p:slideViewPr>
    <p:cSldViewPr snapToGrid="0" snapToObjects="1">
      <p:cViewPr varScale="1">
        <p:scale>
          <a:sx n="105" d="100"/>
          <a:sy n="105" d="100"/>
        </p:scale>
        <p:origin x="19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B4D3AF-A668-4745-B46D-0F2AC3EE924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60CD464-4C97-4CCC-A64A-BDBBBA341382}">
      <dgm:prSet/>
      <dgm:spPr/>
      <dgm:t>
        <a:bodyPr/>
        <a:lstStyle/>
        <a:p>
          <a:r>
            <a:rPr lang="en-US" b="1" dirty="0"/>
            <a:t>Explainable</a:t>
          </a:r>
          <a:r>
            <a:rPr lang="en-US" dirty="0"/>
            <a:t>: why did the black box model gave us this answer?</a:t>
          </a:r>
        </a:p>
      </dgm:t>
    </dgm:pt>
    <dgm:pt modelId="{7013A95F-6EE7-44BF-88FC-3677BCBE5CD5}" type="parTrans" cxnId="{B3B43EC1-9E46-43F5-BA1B-D6481F3B5F09}">
      <dgm:prSet/>
      <dgm:spPr/>
      <dgm:t>
        <a:bodyPr/>
        <a:lstStyle/>
        <a:p>
          <a:endParaRPr lang="en-US"/>
        </a:p>
      </dgm:t>
    </dgm:pt>
    <dgm:pt modelId="{F655C20C-11E4-40F3-964C-9BEFC8EC0D52}" type="sibTrans" cxnId="{B3B43EC1-9E46-43F5-BA1B-D6481F3B5F09}">
      <dgm:prSet/>
      <dgm:spPr/>
      <dgm:t>
        <a:bodyPr/>
        <a:lstStyle/>
        <a:p>
          <a:endParaRPr lang="en-US"/>
        </a:p>
      </dgm:t>
    </dgm:pt>
    <dgm:pt modelId="{7D63877A-1519-4F6E-A92B-FB4FA1C77E0A}">
      <dgm:prSet/>
      <dgm:spPr/>
      <dgm:t>
        <a:bodyPr/>
        <a:lstStyle/>
        <a:p>
          <a:r>
            <a:rPr lang="en-US" b="1" dirty="0"/>
            <a:t>Interpretable</a:t>
          </a:r>
          <a:r>
            <a:rPr lang="en-US" dirty="0"/>
            <a:t>: the model isn't a black box</a:t>
          </a:r>
        </a:p>
      </dgm:t>
    </dgm:pt>
    <dgm:pt modelId="{E908325D-64BD-4DAA-94C2-AC723B241C8F}" type="parTrans" cxnId="{68B2CB0E-2D47-4C82-BC22-7E111A2C482D}">
      <dgm:prSet/>
      <dgm:spPr/>
      <dgm:t>
        <a:bodyPr/>
        <a:lstStyle/>
        <a:p>
          <a:endParaRPr lang="en-US"/>
        </a:p>
      </dgm:t>
    </dgm:pt>
    <dgm:pt modelId="{5B300F31-2419-4827-8DB1-78FDF04C8E71}" type="sibTrans" cxnId="{68B2CB0E-2D47-4C82-BC22-7E111A2C482D}">
      <dgm:prSet/>
      <dgm:spPr/>
      <dgm:t>
        <a:bodyPr/>
        <a:lstStyle/>
        <a:p>
          <a:endParaRPr lang="en-US"/>
        </a:p>
      </dgm:t>
    </dgm:pt>
    <dgm:pt modelId="{2897FDE1-6FC0-D045-BE49-18EB5CAB26C5}" type="pres">
      <dgm:prSet presAssocID="{64B4D3AF-A668-4745-B46D-0F2AC3EE9244}" presName="linear" presStyleCnt="0">
        <dgm:presLayoutVars>
          <dgm:animLvl val="lvl"/>
          <dgm:resizeHandles val="exact"/>
        </dgm:presLayoutVars>
      </dgm:prSet>
      <dgm:spPr/>
    </dgm:pt>
    <dgm:pt modelId="{AD08714A-760E-8740-90EA-9A42E2193EAF}" type="pres">
      <dgm:prSet presAssocID="{660CD464-4C97-4CCC-A64A-BDBBBA34138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B1F3EDB-EA45-C94B-B0DC-9447CF7F26A8}" type="pres">
      <dgm:prSet presAssocID="{F655C20C-11E4-40F3-964C-9BEFC8EC0D52}" presName="spacer" presStyleCnt="0"/>
      <dgm:spPr/>
    </dgm:pt>
    <dgm:pt modelId="{52FE45CD-EB4A-E845-A0AF-A01844C4B04F}" type="pres">
      <dgm:prSet presAssocID="{7D63877A-1519-4F6E-A92B-FB4FA1C77E0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8B2CB0E-2D47-4C82-BC22-7E111A2C482D}" srcId="{64B4D3AF-A668-4745-B46D-0F2AC3EE9244}" destId="{7D63877A-1519-4F6E-A92B-FB4FA1C77E0A}" srcOrd="1" destOrd="0" parTransId="{E908325D-64BD-4DAA-94C2-AC723B241C8F}" sibTransId="{5B300F31-2419-4827-8DB1-78FDF04C8E71}"/>
    <dgm:cxn modelId="{29BC6F67-E469-E346-BC63-6DD551A2769D}" type="presOf" srcId="{7D63877A-1519-4F6E-A92B-FB4FA1C77E0A}" destId="{52FE45CD-EB4A-E845-A0AF-A01844C4B04F}" srcOrd="0" destOrd="0" presId="urn:microsoft.com/office/officeart/2005/8/layout/vList2"/>
    <dgm:cxn modelId="{E0A82881-B888-7A49-AF51-DCC1EBF1A114}" type="presOf" srcId="{660CD464-4C97-4CCC-A64A-BDBBBA341382}" destId="{AD08714A-760E-8740-90EA-9A42E2193EAF}" srcOrd="0" destOrd="0" presId="urn:microsoft.com/office/officeart/2005/8/layout/vList2"/>
    <dgm:cxn modelId="{B3B43EC1-9E46-43F5-BA1B-D6481F3B5F09}" srcId="{64B4D3AF-A668-4745-B46D-0F2AC3EE9244}" destId="{660CD464-4C97-4CCC-A64A-BDBBBA341382}" srcOrd="0" destOrd="0" parTransId="{7013A95F-6EE7-44BF-88FC-3677BCBE5CD5}" sibTransId="{F655C20C-11E4-40F3-964C-9BEFC8EC0D52}"/>
    <dgm:cxn modelId="{2C7BAEC3-9789-5F46-858B-F5293B80DE67}" type="presOf" srcId="{64B4D3AF-A668-4745-B46D-0F2AC3EE9244}" destId="{2897FDE1-6FC0-D045-BE49-18EB5CAB26C5}" srcOrd="0" destOrd="0" presId="urn:microsoft.com/office/officeart/2005/8/layout/vList2"/>
    <dgm:cxn modelId="{53ED2EBE-1902-4448-B8B8-13190810A63B}" type="presParOf" srcId="{2897FDE1-6FC0-D045-BE49-18EB5CAB26C5}" destId="{AD08714A-760E-8740-90EA-9A42E2193EAF}" srcOrd="0" destOrd="0" presId="urn:microsoft.com/office/officeart/2005/8/layout/vList2"/>
    <dgm:cxn modelId="{F1B044D4-A620-D045-A044-9868ED77F1B6}" type="presParOf" srcId="{2897FDE1-6FC0-D045-BE49-18EB5CAB26C5}" destId="{4B1F3EDB-EA45-C94B-B0DC-9447CF7F26A8}" srcOrd="1" destOrd="0" presId="urn:microsoft.com/office/officeart/2005/8/layout/vList2"/>
    <dgm:cxn modelId="{C39C6ED9-8381-D840-A9F3-A729B46A86AE}" type="presParOf" srcId="{2897FDE1-6FC0-D045-BE49-18EB5CAB26C5}" destId="{52FE45CD-EB4A-E845-A0AF-A01844C4B04F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08714A-760E-8740-90EA-9A42E2193EAF}">
      <dsp:nvSpPr>
        <dsp:cNvPr id="0" name=""/>
        <dsp:cNvSpPr/>
      </dsp:nvSpPr>
      <dsp:spPr>
        <a:xfrm>
          <a:off x="0" y="3000"/>
          <a:ext cx="6900512" cy="269451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b="1" kern="1200" dirty="0"/>
            <a:t>Explainable</a:t>
          </a:r>
          <a:r>
            <a:rPr lang="en-US" sz="4900" kern="1200" dirty="0"/>
            <a:t>: why did the black box model gave us this answer?</a:t>
          </a:r>
        </a:p>
      </dsp:txBody>
      <dsp:txXfrm>
        <a:off x="131535" y="134535"/>
        <a:ext cx="6637442" cy="2431440"/>
      </dsp:txXfrm>
    </dsp:sp>
    <dsp:sp modelId="{52FE45CD-EB4A-E845-A0AF-A01844C4B04F}">
      <dsp:nvSpPr>
        <dsp:cNvPr id="0" name=""/>
        <dsp:cNvSpPr/>
      </dsp:nvSpPr>
      <dsp:spPr>
        <a:xfrm>
          <a:off x="0" y="2838630"/>
          <a:ext cx="6900512" cy="269451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b="1" kern="1200" dirty="0"/>
            <a:t>Interpretable</a:t>
          </a:r>
          <a:r>
            <a:rPr lang="en-US" sz="4900" kern="1200" dirty="0"/>
            <a:t>: the model isn't a black box</a:t>
          </a:r>
        </a:p>
      </dsp:txBody>
      <dsp:txXfrm>
        <a:off x="131535" y="2970165"/>
        <a:ext cx="6637442" cy="24314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8E079-A165-DF4D-BC94-DAA7CEC09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01ECC3-DFB9-A145-A4AB-28D2A8B913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7A001-DB75-FB4E-B192-615BEE4B1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F7DA3-4BF3-7340-8EBF-273F16BA6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ABC43-F318-C54E-B32C-D55FD178C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9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6FAF0-102B-DB4F-A762-AEDE1082B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E85734-A55E-BD43-9116-751A85884D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C15AD-7815-EE4D-9406-0E063D2FA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3CD1E-E2B3-104C-8657-34572B25D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312B8-A0A5-5540-AEA3-FBA0A48A9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768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D145F8-643A-DB4A-90EE-D5D1289AED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CA7972-CBDD-DD4F-BAC9-11084A4FE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5290B4-EAE2-1140-A707-66FCDC5C9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CD0E0-1E54-A548-A9C9-B2B031A0B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EC608-E770-1649-AC8D-DFF2584F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88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2413C-EADF-9943-A7BB-BE62E7570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DFC40-F7E0-9147-952E-3577AEE6F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74D8A-0DF0-C740-891F-AAF419207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08C3F-4F19-0D44-BAB6-699AF82E9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01124-8C39-7246-AC5F-E59131134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728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354C4-B0FB-B443-8E50-0852D5DB5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95D1C-2D9A-E242-A71E-EA5906706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01461-85C1-2D42-BA26-FC1C13088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3EE44-49F9-564C-82C5-C3128A397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17A4A-32D7-7144-ABAD-6D27D6B36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3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4CCDC-F4D6-254C-A996-6285DC32F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DD628-6B48-2D4F-AABD-E9D9D4D58C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0DFB5A-A36F-A542-A892-14FE4B2B6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B4C52C-8AE4-B042-9077-763D51A34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F95F9-C5B9-5E46-A39C-F7325D307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803F4-5BF5-1743-A113-1C9055FBE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68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05CAA-18A6-1545-851B-A7EF651E7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12169-5230-E745-A477-EE3C487B4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1654F0-879D-DD4D-BFB7-CF5C8F61D0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984702-16D9-8641-851D-C732400EC4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9A60F2-FCA8-D242-AD5A-AC0F840D68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C2E498-1E25-B947-BA50-EA62ACF6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39E9FC-209E-F045-B6BD-50213CF08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346169-CFCB-924D-A6A8-70874F725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94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95D2-FB8E-7B47-89E9-E6107B5C8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3C0B1F-B72C-1442-8A4D-0323EA872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3A067F-33BC-4A43-99A6-BA17E69CD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64C60-73B8-9342-8D01-2596065E6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987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F84C87-E1BF-4F4D-86FA-16044E0F8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37E967-D76E-ED4B-85E2-7E230F15B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E56B4-E6C9-1A4E-B469-D9CC7E135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080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40BB7-590B-0348-9792-E11656D46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B5326-EC9A-D842-88C5-2D0ACF06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95F20-6A66-8846-98B8-9FD50C8E6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57AC48-5F41-794C-9A1D-EF8C0DD1B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1A858-67C8-4D47-99FF-618E0D244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E4ECC-7D26-7947-B74A-653767B66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425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32868-490C-B64E-9CAE-4DE7DD1E7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B21D4B-876E-0749-9D11-DADDB46F31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7EDE0-6DA3-7545-AECB-3A1511093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DAED4-D74A-1A42-AD9A-165299DA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20BF6B-1C84-9547-AB40-50266A77B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AB2B6F-E754-5846-9793-E97F8F083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14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B292F5-2F95-6049-B435-9D8F73E05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121E08-3BB5-6E40-9888-69DC5C229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DF5A7-2148-674D-BE97-8D669E753B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C45D1-647D-D542-B723-E7CF46399E4A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FCBC7-E937-F64A-85C3-661568EEA3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42C89-CEFF-594B-A037-AE55883AD8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DEBE12-0672-6F4D-9CBA-4614C6CDCA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2.09838v2" TargetMode="External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science.org/doi/10.1126/sciadv.aao5580" TargetMode="External"/><Relationship Id="rId4" Type="http://schemas.openxmlformats.org/officeDocument/2006/relationships/hyperlink" Target="https://demo.allennlp.org/sentiment-analysis/roberta-sentiment-analysi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467-019-08987-4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103.11251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1903A-4DAB-8E49-AB28-ABE1A1C78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Explainable and Usable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347A3D-0C31-C546-8104-AF8968F725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 344 2022-04-20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110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87BEA-9F9D-1743-8926-B03DC5CCE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lists and scoring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26C63-2498-EB42-993F-751A8F190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6451AD-AE78-0248-AD31-3B84009927A7}"/>
              </a:ext>
            </a:extLst>
          </p:cNvPr>
          <p:cNvSpPr txBox="1"/>
          <p:nvPr/>
        </p:nvSpPr>
        <p:spPr>
          <a:xfrm>
            <a:off x="98854" y="6536724"/>
            <a:ext cx="762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Angelino et al. 2017. Learning Certifiably Optimal Rule Lists for Categorical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C8CC3A-C7FD-2841-A3D7-D562FCCAD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7332" y="1296988"/>
            <a:ext cx="13101558" cy="21320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74792DE-0827-B443-AB2C-7F1936EEE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3647" y="3788761"/>
            <a:ext cx="69596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586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C48F6-5E3A-4843-AC1B-CEDC9157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Generalized Additive Models (GAM)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E7915A-A017-DE4F-ADE8-AC2B185A0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924" y="1725417"/>
            <a:ext cx="10214151" cy="44418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7AEAF9-887E-754C-86FE-1CFAA9E25A10}"/>
              </a:ext>
            </a:extLst>
          </p:cNvPr>
          <p:cNvSpPr/>
          <p:nvPr/>
        </p:nvSpPr>
        <p:spPr>
          <a:xfrm>
            <a:off x="6907061" y="4186645"/>
            <a:ext cx="44467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NimbusRomNo9L"/>
              </a:rPr>
              <a:t>plasma glucose concentration after 2 hours into an oral glucose tolerance test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1E2070-6ED4-2A4B-A788-8E60B58F6976}"/>
              </a:ext>
            </a:extLst>
          </p:cNvPr>
          <p:cNvSpPr/>
          <p:nvPr/>
        </p:nvSpPr>
        <p:spPr>
          <a:xfrm>
            <a:off x="278472" y="1540751"/>
            <a:ext cx="30062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NimbusRomNo9L"/>
              </a:rPr>
              <a:t>Score: risk of having diabetes.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583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CD2FB-CC8D-F143-BFA8-4AD074B55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Prototype-based, part-based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FFF9F0-32BD-DD46-88DC-88AD9D72A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7444"/>
            <a:ext cx="11750721" cy="522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41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B1EE7-BB84-8E93-CD03-A72FE7C8C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Sums of Trees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33925D-3E7E-8446-D6FC-7601B9945F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Fast Interpretable Greedy-Tree Sums (FIGS)</a:t>
            </a:r>
          </a:p>
          <a:p>
            <a:r>
              <a:rPr lang="en-US" dirty="0"/>
              <a:t>Go through each tree independently</a:t>
            </a:r>
          </a:p>
          <a:p>
            <a:r>
              <a:rPr lang="en-US" dirty="0"/>
              <a:t>Sum the outputs of each tree</a:t>
            </a:r>
          </a:p>
          <a:p>
            <a:endParaRPr lang="en-US" dirty="0"/>
          </a:p>
          <a:p>
            <a:r>
              <a:rPr lang="en-US" dirty="0"/>
              <a:t>Interpretable: each tree can be shallow.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02A9F84-1B72-E9F0-36C6-89CE40EBE35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9B20F90-C688-F5E5-6EEA-D0763F534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10241" y="1027906"/>
            <a:ext cx="3657600" cy="274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ACA745-0BAD-D8EE-1893-4CAE1FC94974}"/>
              </a:ext>
            </a:extLst>
          </p:cNvPr>
          <p:cNvSpPr txBox="1"/>
          <p:nvPr/>
        </p:nvSpPr>
        <p:spPr>
          <a:xfrm>
            <a:off x="6955971" y="664029"/>
            <a:ext cx="10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Diabetes</a:t>
            </a:r>
          </a:p>
        </p:txBody>
      </p:sp>
    </p:spTree>
    <p:extLst>
      <p:ext uri="{BB962C8B-B14F-4D97-AF65-F5344CB8AC3E}">
        <p14:creationId xmlns:p14="http://schemas.microsoft.com/office/powerpoint/2010/main" val="1190124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0467-CDF1-044B-8B20-F24517F19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we need a black box model?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93CCC-AF02-904B-B544-CF8343B0C4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we “explain” such a model?</a:t>
            </a:r>
          </a:p>
        </p:txBody>
      </p:sp>
    </p:spTree>
    <p:extLst>
      <p:ext uri="{BB962C8B-B14F-4D97-AF65-F5344CB8AC3E}">
        <p14:creationId xmlns:p14="http://schemas.microsoft.com/office/powerpoint/2010/main" val="4178107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7B977-A2C0-5847-89F4-CCD5C3B58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9F51DF-DF2E-ED45-BB67-D31D4E94F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565" y="1690688"/>
            <a:ext cx="12302765" cy="480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23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35B87-ED9D-454D-B93F-92AE5869D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18C365-0CEE-BC43-84B3-FFCA5EEE3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185" y="748862"/>
            <a:ext cx="10272237" cy="53602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7B0E4F-7E36-DD41-A2D5-266A50C3B9FF}"/>
              </a:ext>
            </a:extLst>
          </p:cNvPr>
          <p:cNvSpPr/>
          <p:nvPr/>
        </p:nvSpPr>
        <p:spPr>
          <a:xfrm>
            <a:off x="0" y="6488668"/>
            <a:ext cx="74846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Chefer</a:t>
            </a:r>
            <a:r>
              <a:rPr lang="en-US" dirty="0"/>
              <a:t> et al. 2021, </a:t>
            </a:r>
            <a:r>
              <a:rPr lang="en-US" dirty="0">
                <a:hlinkClick r:id="rId3"/>
              </a:rPr>
              <a:t>Transformer Interpretability Beyond Attention Visualization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671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61614E7-8F1B-69FC-B611-FE90C3772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ways to interpret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1AE0AB-86DF-3ED2-1324-EF8DC55BD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463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D2EDD-8AE8-5CAC-A24F-187F6A6F2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4105B78-85EB-D991-231A-25823FC2D77D}"/>
              </a:ext>
            </a:extLst>
          </p:cNvPr>
          <p:cNvGrpSpPr/>
          <p:nvPr/>
        </p:nvGrpSpPr>
        <p:grpSpPr>
          <a:xfrm>
            <a:off x="838200" y="1280160"/>
            <a:ext cx="11012029" cy="4665155"/>
            <a:chOff x="1298575" y="2047621"/>
            <a:chExt cx="9747250" cy="4129342"/>
          </a:xfrm>
        </p:grpSpPr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CBF0C1D7-F8F5-39E4-C98B-209CB2C2840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324" b="64978"/>
            <a:stretch/>
          </p:blipFill>
          <p:spPr bwMode="auto">
            <a:xfrm>
              <a:off x="1298575" y="2047621"/>
              <a:ext cx="9594850" cy="20366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7CDC79C8-CE3D-5167-966E-9283B2E3F50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7334" b="12152"/>
            <a:stretch/>
          </p:blipFill>
          <p:spPr bwMode="auto">
            <a:xfrm>
              <a:off x="1450975" y="4084320"/>
              <a:ext cx="9594850" cy="20926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4302D91-80A0-55E0-9F69-1FC44461BF47}"/>
              </a:ext>
            </a:extLst>
          </p:cNvPr>
          <p:cNvSpPr txBox="1"/>
          <p:nvPr/>
        </p:nvSpPr>
        <p:spPr>
          <a:xfrm>
            <a:off x="0" y="5653743"/>
            <a:ext cx="12408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SHAP values to explain the predicted cervical cancer probabilities of two individuals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BA7409-0533-6179-CF56-853C89737987}"/>
              </a:ext>
            </a:extLst>
          </p:cNvPr>
          <p:cNvSpPr txBox="1"/>
          <p:nvPr/>
        </p:nvSpPr>
        <p:spPr>
          <a:xfrm>
            <a:off x="0" y="6492875"/>
            <a:ext cx="6808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https://</a:t>
            </a:r>
            <a:r>
              <a:rPr lang="en-US" dirty="0" err="1"/>
              <a:t>christophm.github.io</a:t>
            </a:r>
            <a:r>
              <a:rPr lang="en-US" dirty="0"/>
              <a:t>/interpretable-ml-book/</a:t>
            </a:r>
            <a:r>
              <a:rPr lang="en-US" dirty="0" err="1"/>
              <a:t>shap.html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D546D8-FBA8-7BFC-2B23-7D132F663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Shapley Values for Explaining Predictions</a:t>
            </a:r>
            <a:br>
              <a:rPr lang="en-US" dirty="0"/>
            </a:br>
            <a:r>
              <a:rPr lang="en-US" sz="2800" dirty="0"/>
              <a:t>Intuition: average effect of having that feature vs leaving it 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9159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F6E55-C24D-22F6-DF53-A24843E80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59608" cy="4351338"/>
          </a:xfrm>
        </p:spPr>
        <p:txBody>
          <a:bodyPr>
            <a:normAutofit/>
          </a:bodyPr>
          <a:lstStyle/>
          <a:p>
            <a:r>
              <a:rPr lang="en-US" dirty="0"/>
              <a:t>Example: predict if a day will have more or fewer bike rentals than average</a:t>
            </a:r>
          </a:p>
          <a:p>
            <a:r>
              <a:rPr lang="en-US" dirty="0"/>
              <a:t>Main model: random forest</a:t>
            </a:r>
          </a:p>
          <a:p>
            <a:r>
              <a:rPr lang="en-US" dirty="0"/>
              <a:t>Surrogate model: logistic reg, 2 features</a:t>
            </a:r>
          </a:p>
        </p:txBody>
      </p:sp>
      <p:pic>
        <p:nvPicPr>
          <p:cNvPr id="6146" name="Picture 2" descr="LIME explanations for two instances of the bike rental dataset. Warmer temperature and good weather situation have a positive effect on the prediction. The x-axis shows the feature effect: The weight times the actual feature value.">
            <a:extLst>
              <a:ext uri="{FF2B5EF4-FFF2-40B4-BE49-F238E27FC236}">
                <a16:creationId xmlns:a16="http://schemas.microsoft.com/office/drawing/2014/main" id="{733668CD-C201-CAAF-5D0B-2C4A2378A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7808" y="1460863"/>
            <a:ext cx="7555992" cy="5397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AD9BD7-3253-CB98-F717-F5CC321636A9}"/>
              </a:ext>
            </a:extLst>
          </p:cNvPr>
          <p:cNvSpPr txBox="1"/>
          <p:nvPr/>
        </p:nvSpPr>
        <p:spPr>
          <a:xfrm>
            <a:off x="316992" y="633281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christophm.github.io</a:t>
            </a:r>
            <a:r>
              <a:rPr lang="en-US" dirty="0"/>
              <a:t>/interpretable-ml-book/</a:t>
            </a:r>
            <a:r>
              <a:rPr lang="en-US" dirty="0" err="1"/>
              <a:t>lime.html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86BE75-D9FB-2694-EC9D-5E9939F2B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Local Interpretable Model-agnostic Explanations</a:t>
            </a:r>
            <a:br>
              <a:rPr lang="en-US" dirty="0"/>
            </a:br>
            <a:r>
              <a:rPr lang="en-US" sz="3200" dirty="0"/>
              <a:t>Intuition: fit a simple model in the “neighborhood” of an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508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180BD-03BD-8F49-96B7-407FFB4FA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9DA0A-47F4-0E41-AD1D-98E69E168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12EB2-09C6-424C-A9F7-7452C85F3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1684802"/>
            <a:ext cx="4929352" cy="3204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AED87D-8DF5-1A4B-9D5C-0F3778145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4304" y="1598089"/>
            <a:ext cx="3234559" cy="337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72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65F0EB-63BC-1B45-80B2-8BDB19EA2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4600"/>
              <a:t>Explainable vs Interpretable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2703E81-313F-479D-8026-F1D203F3EE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4669721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29160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EDE97-E49A-7847-8D0B-04EACA14F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2F5FD-1A52-A34D-A1D9-35FF84AAB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B0F1D8-5BEE-2242-AF53-4C7BD005B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8F705C-8717-5346-BE1D-B94A800606DE}"/>
              </a:ext>
            </a:extLst>
          </p:cNvPr>
          <p:cNvSpPr txBox="1"/>
          <p:nvPr/>
        </p:nvSpPr>
        <p:spPr>
          <a:xfrm>
            <a:off x="0" y="6492875"/>
            <a:ext cx="910294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Ben </a:t>
            </a:r>
            <a:r>
              <a:rPr lang="en-US" dirty="0" err="1"/>
              <a:t>Shneiderman</a:t>
            </a:r>
            <a:r>
              <a:rPr lang="en-US" dirty="0"/>
              <a:t> – HCAI Tutorial at ACM IUI 2021 - https://</a:t>
            </a:r>
            <a:r>
              <a:rPr lang="en-US" dirty="0" err="1"/>
              <a:t>iui.acm.org</a:t>
            </a:r>
            <a:r>
              <a:rPr lang="en-US" dirty="0"/>
              <a:t>/2021/</a:t>
            </a:r>
            <a:r>
              <a:rPr lang="en-US" dirty="0" err="1"/>
              <a:t>hcai_tutorial.html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670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BEC0D-58BD-6041-BBD1-BB21DEEB4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B20C0-2B3F-2D45-85CC-9104FB902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D9FB87-4B3A-AB4C-8ACA-B9EBBA7CA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394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B7462-9882-A84D-9D66-89935C632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5E8C8-90E0-6A47-9147-01CEC54A5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92A5CC-FADF-FF4B-BD7E-D85B9548E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470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F3664-6BCB-73FC-DA0A-218B0C5F2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F9861-D372-F8B6-B20D-419EC2AB9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Projects</a:t>
            </a:r>
          </a:p>
          <a:p>
            <a:pPr lvl="1"/>
            <a:r>
              <a:rPr lang="en-US" dirty="0"/>
              <a:t>Meetings</a:t>
            </a:r>
          </a:p>
          <a:p>
            <a:pPr lvl="1"/>
            <a:r>
              <a:rPr lang="en-US" dirty="0"/>
              <a:t>Grading</a:t>
            </a:r>
          </a:p>
          <a:p>
            <a:pPr lvl="1"/>
            <a:r>
              <a:rPr lang="en-US" dirty="0"/>
              <a:t>Presentations </a:t>
            </a:r>
            <a:r>
              <a:rPr lang="en-US"/>
              <a:t>next Thursday morning</a:t>
            </a:r>
            <a:endParaRPr lang="en-US" dirty="0"/>
          </a:p>
          <a:p>
            <a:r>
              <a:rPr lang="en-US" dirty="0"/>
              <a:t>Optional Homework posted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648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CAD85-EC88-0D5B-EAF8-636573583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 Your Decisions</a:t>
            </a:r>
          </a:p>
        </p:txBody>
      </p:sp>
      <p:pic>
        <p:nvPicPr>
          <p:cNvPr id="3074" name="Picture 2" descr="People Are Saying This Puppy Is A Hybrid Between A Cat And A Dog And It Has The Derpiest Expressions">
            <a:extLst>
              <a:ext uri="{FF2B5EF4-FFF2-40B4-BE49-F238E27FC236}">
                <a16:creationId xmlns:a16="http://schemas.microsoft.com/office/drawing/2014/main" id="{52533A65-A020-CE32-44E8-56246F36E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7536" y="2263712"/>
            <a:ext cx="3980688" cy="398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E35E6C-D1A6-4327-FC29-A8A9EB5623A7}"/>
              </a:ext>
            </a:extLst>
          </p:cNvPr>
          <p:cNvSpPr txBox="1"/>
          <p:nvPr/>
        </p:nvSpPr>
        <p:spPr>
          <a:xfrm>
            <a:off x="0" y="6211669"/>
            <a:ext cx="122773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Sources: Review: example from </a:t>
            </a:r>
            <a:r>
              <a:rPr lang="en-US" sz="1200" dirty="0">
                <a:hlinkClick r:id="rId4"/>
              </a:rPr>
              <a:t>https://demo.allennlp.org/sentiment-analysis/roberta-sentiment-analysis</a:t>
            </a:r>
            <a:r>
              <a:rPr lang="en-US" sz="1200" dirty="0"/>
              <a:t>. Recidivism: Random sample from Broward County, Florida records from 2013 and 2014, based on data acquisition and analysis by ProPublica, displayed as in Dressel and Farid 2018 </a:t>
            </a:r>
            <a:r>
              <a:rPr lang="en-US" sz="1200" dirty="0">
                <a:hlinkClick r:id="rId5"/>
              </a:rPr>
              <a:t>https://www.science.org/doi/10.1126/sciadv.aao5580</a:t>
            </a:r>
            <a:r>
              <a:rPr lang="en-US" sz="1200" dirty="0"/>
              <a:t>. Image: https://</a:t>
            </a:r>
            <a:r>
              <a:rPr lang="en-US" sz="1200" dirty="0" err="1"/>
              <a:t>www.boredpanda.com</a:t>
            </a:r>
            <a:r>
              <a:rPr lang="en-US" sz="1200" dirty="0"/>
              <a:t>/puppy-looks-like-cat-dog-hybrid/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B40899-28DE-3F15-965E-7BC1A9434187}"/>
              </a:ext>
            </a:extLst>
          </p:cNvPr>
          <p:cNvSpPr txBox="1"/>
          <p:nvPr/>
        </p:nvSpPr>
        <p:spPr>
          <a:xfrm>
            <a:off x="32004" y="2351117"/>
            <a:ext cx="36454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all the amped up tony hawk style stunts and thrashing rap-metal can't disguise the fact that, really, we've been here, done that.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3EBE35-E27C-D46E-D62F-3C9EC903A7B8}"/>
              </a:ext>
            </a:extLst>
          </p:cNvPr>
          <p:cNvSpPr txBox="1"/>
          <p:nvPr/>
        </p:nvSpPr>
        <p:spPr>
          <a:xfrm>
            <a:off x="7933945" y="2533080"/>
            <a:ext cx="43037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The defendant is a Male aged 38. They have been charged with: Battery. This crime is classified as a Misdemeanor. They have been convicted of 0 prior crimes. They have 0 juvenile felony charges and 0 juvenile misdemeanor charges on their record.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3F1724-E6E8-3404-9DF0-B3736A65BFB0}"/>
              </a:ext>
            </a:extLst>
          </p:cNvPr>
          <p:cNvSpPr txBox="1"/>
          <p:nvPr/>
        </p:nvSpPr>
        <p:spPr>
          <a:xfrm>
            <a:off x="0" y="1686830"/>
            <a:ext cx="3767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</a:rPr>
              <a:t>Positive or Negative Review?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5C38B6-7A7E-4F4A-A4C6-B54A23975369}"/>
              </a:ext>
            </a:extLst>
          </p:cNvPr>
          <p:cNvSpPr txBox="1"/>
          <p:nvPr/>
        </p:nvSpPr>
        <p:spPr>
          <a:xfrm>
            <a:off x="4096512" y="1686830"/>
            <a:ext cx="3547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</a:rPr>
              <a:t>Dog or Cat?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FCDCF7-0A98-FAF6-354E-FCD4F84DEF1A}"/>
              </a:ext>
            </a:extLst>
          </p:cNvPr>
          <p:cNvSpPr txBox="1"/>
          <p:nvPr/>
        </p:nvSpPr>
        <p:spPr>
          <a:xfrm>
            <a:off x="8317993" y="1432715"/>
            <a:ext cx="32979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</a:rPr>
              <a:t>Likely to get arrested again in next 2 years?</a:t>
            </a:r>
          </a:p>
        </p:txBody>
      </p:sp>
    </p:spTree>
    <p:extLst>
      <p:ext uri="{BB962C8B-B14F-4D97-AF65-F5344CB8AC3E}">
        <p14:creationId xmlns:p14="http://schemas.microsoft.com/office/powerpoint/2010/main" val="927975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EA496-C727-AFE1-5A37-68737BC29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you explain it?</a:t>
            </a:r>
          </a:p>
        </p:txBody>
      </p:sp>
    </p:spTree>
    <p:extLst>
      <p:ext uri="{BB962C8B-B14F-4D97-AF65-F5344CB8AC3E}">
        <p14:creationId xmlns:p14="http://schemas.microsoft.com/office/powerpoint/2010/main" val="2738910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5E44-8C5D-A14E-BBDB-841C2877D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FC40D-C5E3-7641-8A01-5F57A3760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Explainable ≠ interpretable</a:t>
            </a:r>
          </a:p>
          <a:p>
            <a:r>
              <a:rPr lang="en-US" dirty="0"/>
              <a:t>Models don’t have to be black-box to be accurate.</a:t>
            </a:r>
          </a:p>
          <a:p>
            <a:r>
              <a:rPr lang="en-US" dirty="0"/>
              <a:t>“Amplify, Augment, Empower, and Enhance People” (-</a:t>
            </a:r>
            <a:r>
              <a:rPr lang="en-US" dirty="0" err="1"/>
              <a:t>Shneiderman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32338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83482-9713-DE46-9412-D9642AB86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3D5E1-7DCE-CA46-900B-8E4E14E57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harms</a:t>
            </a:r>
            <a:r>
              <a:rPr lang="en-US" dirty="0"/>
              <a:t> when systems aren’t </a:t>
            </a:r>
            <a:r>
              <a:rPr lang="en-US" b="1" dirty="0"/>
              <a:t>reliable</a:t>
            </a:r>
            <a:r>
              <a:rPr lang="en-US" dirty="0"/>
              <a:t>, </a:t>
            </a:r>
            <a:r>
              <a:rPr lang="en-US" b="1" dirty="0"/>
              <a:t>safe</a:t>
            </a:r>
            <a:r>
              <a:rPr lang="en-US" dirty="0"/>
              <a:t>, </a:t>
            </a:r>
            <a:r>
              <a:rPr lang="en-US" b="1" dirty="0"/>
              <a:t>trustworthy</a:t>
            </a:r>
          </a:p>
          <a:p>
            <a:r>
              <a:rPr lang="en-US" i="1" dirty="0"/>
              <a:t>benefits</a:t>
            </a:r>
            <a:r>
              <a:rPr lang="en-US" dirty="0"/>
              <a:t> when systems </a:t>
            </a:r>
            <a:r>
              <a:rPr lang="en-US" b="1" dirty="0"/>
              <a:t>empower</a:t>
            </a:r>
            <a:r>
              <a:rPr lang="en-US" dirty="0"/>
              <a:t> people</a:t>
            </a:r>
          </a:p>
        </p:txBody>
      </p:sp>
    </p:spTree>
    <p:extLst>
      <p:ext uri="{BB962C8B-B14F-4D97-AF65-F5344CB8AC3E}">
        <p14:creationId xmlns:p14="http://schemas.microsoft.com/office/powerpoint/2010/main" val="3120604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39318-1A1E-4349-A9E6-0498A3AC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E75B2-CD77-CA4C-83C4-0452E565C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Fig. 2">
            <a:extLst>
              <a:ext uri="{FF2B5EF4-FFF2-40B4-BE49-F238E27FC236}">
                <a16:creationId xmlns:a16="http://schemas.microsoft.com/office/drawing/2014/main" id="{A8CBB223-329E-A149-999D-3E123AF546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781"/>
          <a:stretch/>
        </p:blipFill>
        <p:spPr bwMode="auto">
          <a:xfrm>
            <a:off x="-189286" y="395857"/>
            <a:ext cx="12570571" cy="4802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FACB495-33A1-DD49-8F7A-6CA1A439DD4C}"/>
              </a:ext>
            </a:extLst>
          </p:cNvPr>
          <p:cNvSpPr/>
          <p:nvPr/>
        </p:nvSpPr>
        <p:spPr>
          <a:xfrm>
            <a:off x="-1" y="6176963"/>
            <a:ext cx="94195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Lapuschkin</a:t>
            </a:r>
            <a:r>
              <a:rPr lang="en-US" dirty="0"/>
              <a:t> et al. 2019. </a:t>
            </a:r>
            <a:r>
              <a:rPr lang="en-US" dirty="0">
                <a:hlinkClick r:id="rId3"/>
              </a:rPr>
              <a:t>Unmasking Clever Hans predictors and assessing what machines really learn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099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95E50-A0AD-AE4E-A848-F1F36F418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Interpretable Models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F27E2-CF28-0F45-813D-BC127DF5F2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examples from Rudin et al. 2020, </a:t>
            </a:r>
            <a:r>
              <a:rPr lang="en-US" dirty="0">
                <a:hlinkClick r:id="rId2"/>
              </a:rPr>
              <a:t>Interpretable Machine Learning: Fundamental Principles and 10 Grand 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0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1813</TotalTime>
  <Words>548</Words>
  <Application>Microsoft Macintosh PowerPoint</Application>
  <PresentationFormat>Widescreen</PresentationFormat>
  <Paragraphs>56</Paragraphs>
  <Slides>23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NimbusRomNo9L</vt:lpstr>
      <vt:lpstr>Office Theme</vt:lpstr>
      <vt:lpstr>Explainable and Usable AI</vt:lpstr>
      <vt:lpstr>PowerPoint Presentation</vt:lpstr>
      <vt:lpstr>Logistics</vt:lpstr>
      <vt:lpstr>Explain Your Decisions</vt:lpstr>
      <vt:lpstr>How did you explain it?</vt:lpstr>
      <vt:lpstr>Main Points</vt:lpstr>
      <vt:lpstr>Why care?</vt:lpstr>
      <vt:lpstr>PowerPoint Presentation</vt:lpstr>
      <vt:lpstr>Some Interpretable Models</vt:lpstr>
      <vt:lpstr>Rule lists and scoring systems</vt:lpstr>
      <vt:lpstr>Generalized Additive Models (GAM)</vt:lpstr>
      <vt:lpstr>Prototype-based, part-based</vt:lpstr>
      <vt:lpstr>Sums of Trees</vt:lpstr>
      <vt:lpstr>What if we need a black box model?</vt:lpstr>
      <vt:lpstr>Dimensionality Reduction</vt:lpstr>
      <vt:lpstr>PowerPoint Presentation</vt:lpstr>
      <vt:lpstr>Other ways to interpret</vt:lpstr>
      <vt:lpstr>Shapley Values for Explaining Predictions Intuition: average effect of having that feature vs leaving it out</vt:lpstr>
      <vt:lpstr>Local Interpretable Model-agnostic Explanations Intuition: fit a simple model in the “neighborhood” of an example</vt:lpstr>
      <vt:lpstr>Explainable vs Interpretable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Human-AI Interaction</dc:title>
  <dc:creator>Kenneth Arnold</dc:creator>
  <cp:lastModifiedBy>Kenneth Arnold</cp:lastModifiedBy>
  <cp:revision>16</cp:revision>
  <dcterms:created xsi:type="dcterms:W3CDTF">2021-04-25T20:41:12Z</dcterms:created>
  <dcterms:modified xsi:type="dcterms:W3CDTF">2022-04-20T15:26:29Z</dcterms:modified>
</cp:coreProperties>
</file>

<file path=docProps/thumbnail.jpeg>
</file>